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2" r:id="rId3"/>
    <p:sldId id="263" r:id="rId4"/>
    <p:sldId id="265" r:id="rId5"/>
    <p:sldId id="264" r:id="rId6"/>
    <p:sldId id="266" r:id="rId7"/>
    <p:sldId id="267" r:id="rId8"/>
    <p:sldId id="257" r:id="rId9"/>
    <p:sldId id="258" r:id="rId10"/>
    <p:sldId id="261" r:id="rId11"/>
    <p:sldId id="259" r:id="rId12"/>
    <p:sldId id="260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-195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simon:Documents:IPN:MT3-MMP:MT3-MMP%20promotes%20excitatory%20synapse%20formation%20by%20promoting%20Nogo-66%20receptor%20ectodomain%20shedding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simon:Documents:IPN:MT3-MMP:MT3-MMP%20promotes%20excitatory%20synapse%20formation%20by%20promoting%20Nogo-66%20receptor%20ectodomain%20shedding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shMT3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errBars>
            <c:errBarType val="both"/>
            <c:errValType val="cust"/>
            <c:noEndCap val="0"/>
            <c:plus>
              <c:numLit>
                <c:formatCode>General</c:formatCode>
                <c:ptCount val="2"/>
                <c:pt idx="0">
                  <c:v>0.198027</c:v>
                </c:pt>
                <c:pt idx="1">
                  <c:v>0.142872</c:v>
                </c:pt>
              </c:numLit>
            </c:plus>
            <c:minus>
              <c:numLit>
                <c:formatCode>General</c:formatCode>
                <c:ptCount val="2"/>
                <c:pt idx="0">
                  <c:v>0.198027</c:v>
                </c:pt>
                <c:pt idx="1">
                  <c:v>0.142872</c:v>
                </c:pt>
              </c:numLit>
            </c:minus>
          </c:errBars>
          <c:cat>
            <c:strRef>
              <c:f>'[MT3-MMP promotes excitatory synapse formation by promoting Nogo-66 receptor ectodomain shedding.xlsx]Sheet2'!$H$1:$I$1</c:f>
              <c:strCache>
                <c:ptCount val="2"/>
                <c:pt idx="0">
                  <c:v>shMT3 Spine Density</c:v>
                </c:pt>
                <c:pt idx="1">
                  <c:v>GFP Spine Density</c:v>
                </c:pt>
              </c:strCache>
            </c:strRef>
          </c:cat>
          <c:val>
            <c:numRef>
              <c:f>'[MT3-MMP promotes excitatory synapse formation by promoting Nogo-66 receptor ectodomain shedding.xlsx]Sheet2'!$H$2:$I$2</c:f>
              <c:numCache>
                <c:formatCode>General</c:formatCode>
                <c:ptCount val="2"/>
                <c:pt idx="0">
                  <c:v>4.601999999999999</c:v>
                </c:pt>
                <c:pt idx="1">
                  <c:v>5.201333333333334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01729720"/>
        <c:axId val="2099303032"/>
      </c:barChart>
      <c:catAx>
        <c:axId val="2101729720"/>
        <c:scaling>
          <c:orientation val="minMax"/>
        </c:scaling>
        <c:delete val="0"/>
        <c:axPos val="b"/>
        <c:majorTickMark val="none"/>
        <c:minorTickMark val="none"/>
        <c:tickLblPos val="nextTo"/>
        <c:crossAx val="2099303032"/>
        <c:crosses val="autoZero"/>
        <c:auto val="1"/>
        <c:lblAlgn val="ctr"/>
        <c:lblOffset val="100"/>
        <c:noMultiLvlLbl val="0"/>
      </c:catAx>
      <c:valAx>
        <c:axId val="2099303032"/>
        <c:scaling>
          <c:orientation val="minMax"/>
          <c:max val="10.0"/>
          <c:min val="0.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Spine Density (/10um)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210172972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shMT3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errBars>
            <c:errBarType val="both"/>
            <c:errValType val="cust"/>
            <c:noEndCap val="0"/>
            <c:plus>
              <c:numLit>
                <c:formatCode>General</c:formatCode>
                <c:ptCount val="2"/>
                <c:pt idx="0">
                  <c:v>0.157754</c:v>
                </c:pt>
                <c:pt idx="1">
                  <c:v>0.808517</c:v>
                </c:pt>
              </c:numLit>
            </c:plus>
            <c:minus>
              <c:numLit>
                <c:formatCode>General</c:formatCode>
                <c:ptCount val="2"/>
                <c:pt idx="0">
                  <c:v>0.157754</c:v>
                </c:pt>
                <c:pt idx="1">
                  <c:v>0.808517</c:v>
                </c:pt>
              </c:numLit>
            </c:minus>
          </c:errBars>
          <c:cat>
            <c:strRef>
              <c:f>'[MT3-MMP promotes excitatory synapse formation by promoting Nogo-66 receptor ectodomain shedding.xlsx]Sheet1'!$H$1:$I$1</c:f>
              <c:strCache>
                <c:ptCount val="2"/>
                <c:pt idx="0">
                  <c:v>shMT3 Spine Density</c:v>
                </c:pt>
                <c:pt idx="1">
                  <c:v>GFP Spine Density</c:v>
                </c:pt>
              </c:strCache>
            </c:strRef>
          </c:cat>
          <c:val>
            <c:numRef>
              <c:f>'[MT3-MMP promotes excitatory synapse formation by promoting Nogo-66 receptor ectodomain shedding.xlsx]Sheet1'!$H$2:$I$2</c:f>
              <c:numCache>
                <c:formatCode>General</c:formatCode>
                <c:ptCount val="2"/>
                <c:pt idx="0">
                  <c:v>5.094111111111109</c:v>
                </c:pt>
                <c:pt idx="1">
                  <c:v>8.523222222222221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02173928"/>
        <c:axId val="2102176904"/>
      </c:barChart>
      <c:catAx>
        <c:axId val="2102173928"/>
        <c:scaling>
          <c:orientation val="minMax"/>
        </c:scaling>
        <c:delete val="0"/>
        <c:axPos val="b"/>
        <c:majorTickMark val="none"/>
        <c:minorTickMark val="none"/>
        <c:tickLblPos val="nextTo"/>
        <c:crossAx val="2102176904"/>
        <c:crosses val="autoZero"/>
        <c:auto val="1"/>
        <c:lblAlgn val="ctr"/>
        <c:lblOffset val="100"/>
        <c:noMultiLvlLbl val="0"/>
      </c:catAx>
      <c:valAx>
        <c:axId val="2102176904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Spine Density (/10um)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210217392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media/image1.jpg>
</file>

<file path=ppt/media/image2.png>
</file>

<file path=ppt/media/image3.jpg>
</file>

<file path=ppt/media/image4.jpg>
</file>

<file path=ppt/media/image5.png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FB9111-1800-F746-8098-CA349E8DCE76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A89A1D-6298-2D42-B116-D5AE04E59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771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 synaptic plasticity is necessary for functional connectivity of the nervous system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Aberrant synapse formation leads to numerous neurodevelopmental and neurodegenerative disorders, such as Down syndrome and Alzheimer’s disease, respectively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Various cell adhesion molecules, including neuroligin, neurexin,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ephrin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receptor mediate synaptic plasticity throughout neurodevelopment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A89A1D-6298-2D42-B116-D5AE04E592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01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IgLON proteins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immunoglobulin superfamily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been demonstrated as important regulators of cell adhesion, subdomain target recognition, and neurite outgrowth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Implication of IgLON proteins in synaptogenesis has been suggested in literature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IgLONs co-localize with synaptic markers, such as vesicle-associated membrane protein 2</a:t>
            </a:r>
            <a:r>
              <a:rPr lang="en-C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play a role in neurological disorders, such as autism spectrum disorder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A89A1D-6298-2D42-B116-D5AE04E592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716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Determine role of IgLONs in synaptogenesis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A89A1D-6298-2D42-B116-D5AE04E592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974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IgLONs</a:t>
            </a:r>
            <a:r>
              <a:rPr lang="en-US" baseline="0" dirty="0" smtClean="0"/>
              <a:t> play a role in synapse formation and plasticity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A89A1D-6298-2D42-B116-D5AE04E592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582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Neuron in Fiji is a 2D image constructed by projection of the original stick figure file onto a single plane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Neuron in Imaris is a 3D image reconstruction of the original stick figure file</a:t>
            </a:r>
            <a:endParaRPr lang="en-CA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Spines were manually selected for both the analysis performed using Fiji and Imaris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Difference between the two quantifications was due to how the images were constructed and interpreted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A89A1D-6298-2D42-B116-D5AE04E592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24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802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71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982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392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5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85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62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702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69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46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083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A20C3-5E77-0E41-A1E1-38A53CB45E68}" type="datetimeFigureOut">
              <a:rPr lang="en-US" smtClean="0"/>
              <a:t>18-11-28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6F91C-8368-F74B-A9A6-899EEB7A59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653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tif"/><Relationship Id="rId3" Type="http://schemas.openxmlformats.org/officeDocument/2006/relationships/image" Target="../media/image9.t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tif"/><Relationship Id="rId3" Type="http://schemas.openxmlformats.org/officeDocument/2006/relationships/image" Target="../media/image7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Ectodomain Shedding in Neurodevelopment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Simon Hua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218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Fiji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75219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Imaris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pic>
        <p:nvPicPr>
          <p:cNvPr id="7" name="Content Placeholder 6" descr="Imaris_10_Arthur_1R_100x1x_2000ms_488nm.tif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235" b="-14235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shMT3</a:t>
            </a:r>
            <a:endParaRPr lang="en-US" dirty="0"/>
          </a:p>
        </p:txBody>
      </p:sp>
      <p:pic>
        <p:nvPicPr>
          <p:cNvPr id="8" name="Content Placeholder 7" descr="Imaris_10_Petunias_5L_100x1x_2000ms_488nm.tif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167" b="-141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71064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Imaris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800268" y="3571284"/>
            <a:ext cx="29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220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2D </a:t>
            </a:r>
            <a:r>
              <a:rPr lang="en-US" dirty="0"/>
              <a:t>images from Fiji exclude </a:t>
            </a:r>
            <a:r>
              <a:rPr lang="en-US" dirty="0" smtClean="0"/>
              <a:t>spines </a:t>
            </a:r>
            <a:r>
              <a:rPr lang="en-US" dirty="0"/>
              <a:t>that overlap or protrude in and out of </a:t>
            </a:r>
            <a:r>
              <a:rPr lang="en-US" dirty="0" smtClean="0"/>
              <a:t>2D plane</a:t>
            </a:r>
          </a:p>
          <a:p>
            <a:r>
              <a:rPr lang="en-US" dirty="0" smtClean="0"/>
              <a:t>Analyzing using </a:t>
            </a:r>
            <a:r>
              <a:rPr lang="en-US" dirty="0"/>
              <a:t>Fiji plane by </a:t>
            </a:r>
            <a:r>
              <a:rPr lang="en-US" dirty="0" smtClean="0"/>
              <a:t>plane reduces </a:t>
            </a:r>
            <a:r>
              <a:rPr lang="en-US" dirty="0"/>
              <a:t>contrast between signal and </a:t>
            </a:r>
            <a:r>
              <a:rPr lang="en-US" dirty="0" smtClean="0"/>
              <a:t>noise</a:t>
            </a:r>
          </a:p>
          <a:p>
            <a:r>
              <a:rPr lang="en-US" dirty="0"/>
              <a:t>L</a:t>
            </a:r>
            <a:r>
              <a:rPr lang="en-US" dirty="0" smtClean="0"/>
              <a:t>ength </a:t>
            </a:r>
            <a:r>
              <a:rPr lang="en-US" dirty="0"/>
              <a:t>of </a:t>
            </a:r>
            <a:r>
              <a:rPr lang="en-US" dirty="0" smtClean="0"/>
              <a:t>dendrite is decreased when </a:t>
            </a:r>
            <a:r>
              <a:rPr lang="en-US" dirty="0"/>
              <a:t>file is projected onto </a:t>
            </a:r>
            <a:r>
              <a:rPr lang="en-US" dirty="0" smtClean="0"/>
              <a:t>2D </a:t>
            </a:r>
            <a:r>
              <a:rPr lang="en-US" dirty="0"/>
              <a:t>plane</a:t>
            </a:r>
            <a:r>
              <a:rPr lang="en-CA" dirty="0"/>
              <a:t> </a:t>
            </a:r>
            <a:r>
              <a:rPr lang="en-CA" dirty="0" smtClean="0"/>
              <a:t>using Fiji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505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4" name="Content Placeholder 3" descr="1-s2.0-S0028390813001111-gr1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8409" r="-8840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66246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Rationale</a:t>
            </a:r>
            <a:endParaRPr lang="en-US" dirty="0"/>
          </a:p>
        </p:txBody>
      </p:sp>
      <p:pic>
        <p:nvPicPr>
          <p:cNvPr id="4" name="Content Placeholder 3" descr="The-brain-wide-expression-distribution-of-eight-IgLON-transcripts-based-on-relative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364" r="-293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44155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pic>
        <p:nvPicPr>
          <p:cNvPr id="8" name="Content Placeholder 7" descr="fnmol-10-00378-g001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19" r="-421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9331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</a:t>
            </a:r>
            <a:endParaRPr lang="en-US" dirty="0"/>
          </a:p>
        </p:txBody>
      </p:sp>
      <p:pic>
        <p:nvPicPr>
          <p:cNvPr id="10" name="Content Placeholder 9" descr="A-C-Different-stages-of-synapse-formation-A-Target-selection-B-Synapse-assembly_W840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47" r="-71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34772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and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utero </a:t>
            </a:r>
            <a:r>
              <a:rPr lang="en-US" dirty="0" smtClean="0"/>
              <a:t>electroporation with control or IgLON expression vector</a:t>
            </a:r>
            <a:endParaRPr lang="en-CA" dirty="0" smtClean="0"/>
          </a:p>
          <a:p>
            <a:r>
              <a:rPr lang="en-CA" dirty="0" smtClean="0"/>
              <a:t>Perfusion</a:t>
            </a:r>
            <a:endParaRPr lang="en-US" dirty="0"/>
          </a:p>
          <a:p>
            <a:r>
              <a:rPr lang="en-US" dirty="0" smtClean="0"/>
              <a:t>Cryosection</a:t>
            </a:r>
          </a:p>
          <a:p>
            <a:r>
              <a:rPr lang="en-US" dirty="0" smtClean="0"/>
              <a:t>Spinning disk microscopy</a:t>
            </a:r>
          </a:p>
          <a:p>
            <a:r>
              <a:rPr lang="en-US" dirty="0" smtClean="0"/>
              <a:t>Analysis of dendritic </a:t>
            </a:r>
            <a:r>
              <a:rPr lang="en-US" dirty="0" smtClean="0"/>
              <a:t>spine </a:t>
            </a:r>
            <a:r>
              <a:rPr lang="en-US" dirty="0" smtClean="0"/>
              <a:t>density as quantification of synaptogenesis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937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roper </a:t>
            </a:r>
            <a:r>
              <a:rPr lang="en-US" dirty="0"/>
              <a:t>analysis of dendritic spines </a:t>
            </a:r>
            <a:r>
              <a:rPr lang="en-US" dirty="0" smtClean="0"/>
              <a:t>requires </a:t>
            </a:r>
            <a:r>
              <a:rPr lang="en-US" dirty="0"/>
              <a:t>a program to visualize the </a:t>
            </a:r>
            <a:r>
              <a:rPr lang="en-US" dirty="0" smtClean="0"/>
              <a:t>images</a:t>
            </a:r>
          </a:p>
          <a:p>
            <a:r>
              <a:rPr lang="en-US" dirty="0" smtClean="0"/>
              <a:t>Assess Imaris and Fiji for this purpose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298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MT3-MMP promotes excitatory synapse formation by promoting Nogo-66 receptor ectodomain shedding</a:t>
            </a:r>
            <a:endParaRPr lang="en-US" sz="2800" dirty="0"/>
          </a:p>
        </p:txBody>
      </p:sp>
      <p:pic>
        <p:nvPicPr>
          <p:cNvPr id="4" name="Content Placeholder 3" descr="MT3-MMP promotes excitatory synapse formation by promoting Nogo-66 receptor ectodomain shedding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6661" b="-2666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1379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Fiji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Control</a:t>
            </a:r>
            <a:endParaRPr lang="en-US" dirty="0"/>
          </a:p>
        </p:txBody>
      </p:sp>
      <p:pic>
        <p:nvPicPr>
          <p:cNvPr id="7" name="Content Placeholder 6" descr="Fiji_10_Arthur_1R_100x1x_2000ms_488nm.tif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869" b="-13869"/>
          <a:stretch>
            <a:fillRect/>
          </a:stretch>
        </p:blipFill>
        <p:spPr/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shMT3</a:t>
            </a:r>
            <a:endParaRPr lang="en-US" dirty="0"/>
          </a:p>
        </p:txBody>
      </p:sp>
      <p:pic>
        <p:nvPicPr>
          <p:cNvPr id="8" name="Content Placeholder 7" descr="Fiji_10_Petunias_5L_100x1x_2000ms_488nm.tif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844" b="-138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83095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334</Words>
  <Application>Microsoft Macintosh PowerPoint</Application>
  <PresentationFormat>On-screen Show (4:3)</PresentationFormat>
  <Paragraphs>57</Paragraphs>
  <Slides>13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Ectodomain Shedding in Neurodevelopment</vt:lpstr>
      <vt:lpstr>Introduction</vt:lpstr>
      <vt:lpstr>Rationale</vt:lpstr>
      <vt:lpstr>Objective</vt:lpstr>
      <vt:lpstr>Hypothesis</vt:lpstr>
      <vt:lpstr>Method and Analysis</vt:lpstr>
      <vt:lpstr>Challenge</vt:lpstr>
      <vt:lpstr>MT3-MMP promotes excitatory synapse formation by promoting Nogo-66 receptor ectodomain shedding</vt:lpstr>
      <vt:lpstr>Fiji</vt:lpstr>
      <vt:lpstr>Fiji</vt:lpstr>
      <vt:lpstr>Imaris</vt:lpstr>
      <vt:lpstr>Imaris</vt:lpstr>
      <vt:lpstr>Conclusion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Ectodomain Shedding in Neurodevelopment</dc:title>
  <dc:creator>Simon Hua</dc:creator>
  <cp:lastModifiedBy>Simon Hua</cp:lastModifiedBy>
  <cp:revision>19</cp:revision>
  <dcterms:created xsi:type="dcterms:W3CDTF">2018-11-22T00:14:46Z</dcterms:created>
  <dcterms:modified xsi:type="dcterms:W3CDTF">2018-11-28T23:14:22Z</dcterms:modified>
</cp:coreProperties>
</file>

<file path=docProps/thumbnail.jpeg>
</file>